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5"/>
  </p:notesMasterIdLst>
  <p:handoutMasterIdLst>
    <p:handoutMasterId r:id="rId36"/>
  </p:handoutMasterIdLst>
  <p:sldIdLst>
    <p:sldId id="295" r:id="rId2"/>
    <p:sldId id="296" r:id="rId3"/>
    <p:sldId id="297" r:id="rId4"/>
    <p:sldId id="298" r:id="rId5"/>
    <p:sldId id="299" r:id="rId6"/>
    <p:sldId id="300" r:id="rId7"/>
    <p:sldId id="301" r:id="rId8"/>
    <p:sldId id="302" r:id="rId9"/>
    <p:sldId id="303" r:id="rId10"/>
    <p:sldId id="264" r:id="rId11"/>
    <p:sldId id="304" r:id="rId12"/>
    <p:sldId id="273" r:id="rId13"/>
    <p:sldId id="270" r:id="rId14"/>
    <p:sldId id="276" r:id="rId15"/>
    <p:sldId id="277" r:id="rId16"/>
    <p:sldId id="278" r:id="rId17"/>
    <p:sldId id="279" r:id="rId18"/>
    <p:sldId id="280" r:id="rId19"/>
    <p:sldId id="281" r:id="rId20"/>
    <p:sldId id="283" r:id="rId21"/>
    <p:sldId id="282" r:id="rId22"/>
    <p:sldId id="274" r:id="rId23"/>
    <p:sldId id="284" r:id="rId24"/>
    <p:sldId id="285" r:id="rId25"/>
    <p:sldId id="275" r:id="rId26"/>
    <p:sldId id="292" r:id="rId27"/>
    <p:sldId id="287" r:id="rId28"/>
    <p:sldId id="288" r:id="rId29"/>
    <p:sldId id="289" r:id="rId30"/>
    <p:sldId id="290" r:id="rId31"/>
    <p:sldId id="291" r:id="rId32"/>
    <p:sldId id="286" r:id="rId33"/>
    <p:sldId id="260" r:id="rId34"/>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2025/3/28</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2025/3/28</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舊簡報</a:t>
            </a: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指導老師：許雅婷、錢達智、朱克剛、王亭幼</a:t>
            </a:r>
            <a:endParaRPr lang="en-US" altLang="zh-TW" sz="2400" b="0" dirty="0">
              <a:solidFill>
                <a:schemeClr val="accent4"/>
              </a:solidFill>
            </a:endParaRPr>
          </a:p>
        </p:txBody>
      </p:sp>
    </p:spTree>
    <p:extLst>
      <p:ext uri="{BB962C8B-B14F-4D97-AF65-F5344CB8AC3E}">
        <p14:creationId xmlns:p14="http://schemas.microsoft.com/office/powerpoint/2010/main" val="58273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7" name="圖片 6">
            <a:extLst>
              <a:ext uri="{FF2B5EF4-FFF2-40B4-BE49-F238E27FC236}">
                <a16:creationId xmlns:a16="http://schemas.microsoft.com/office/drawing/2014/main" id="{2D0EEA81-9461-4209-BEB1-1C38B0935678}"/>
              </a:ext>
            </a:extLst>
          </p:cNvPr>
          <p:cNvPicPr>
            <a:picLocks noChangeAspect="1"/>
          </p:cNvPicPr>
          <p:nvPr/>
        </p:nvPicPr>
        <p:blipFill rotWithShape="1">
          <a:blip r:embed="rId2"/>
          <a:srcRect t="11578" r="725"/>
          <a:stretch/>
        </p:blipFill>
        <p:spPr>
          <a:xfrm>
            <a:off x="200473" y="1268760"/>
            <a:ext cx="6984776" cy="4942580"/>
          </a:xfrm>
          <a:prstGeom prst="rect">
            <a:avLst/>
          </a:prstGeom>
        </p:spPr>
      </p:pic>
      <p:pic>
        <p:nvPicPr>
          <p:cNvPr id="11" name="圖片 10">
            <a:extLst>
              <a:ext uri="{FF2B5EF4-FFF2-40B4-BE49-F238E27FC236}">
                <a16:creationId xmlns:a16="http://schemas.microsoft.com/office/drawing/2014/main" id="{055CCE82-B0FA-4A27-884C-ECC566E94CBB}"/>
              </a:ext>
            </a:extLst>
          </p:cNvPr>
          <p:cNvPicPr>
            <a:picLocks noChangeAspect="1"/>
          </p:cNvPicPr>
          <p:nvPr/>
        </p:nvPicPr>
        <p:blipFill rotWithShape="1">
          <a:blip r:embed="rId3"/>
          <a:srcRect l="3258"/>
          <a:stretch/>
        </p:blipFill>
        <p:spPr>
          <a:xfrm>
            <a:off x="2935591" y="908720"/>
            <a:ext cx="4276201" cy="2924583"/>
          </a:xfrm>
          <a:prstGeom prst="rect">
            <a:avLst/>
          </a:prstGeom>
        </p:spPr>
      </p:pic>
    </p:spTree>
    <p:extLst>
      <p:ext uri="{BB962C8B-B14F-4D97-AF65-F5344CB8AC3E}">
        <p14:creationId xmlns:p14="http://schemas.microsoft.com/office/powerpoint/2010/main" val="18896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E7D7E3-632E-4CDA-93F3-B5FBFFD9B3BE}"/>
              </a:ext>
            </a:extLst>
          </p:cNvPr>
          <p:cNvPicPr>
            <a:picLocks noChangeAspect="1"/>
          </p:cNvPicPr>
          <p:nvPr/>
        </p:nvPicPr>
        <p:blipFill rotWithShape="1">
          <a:blip r:embed="rId2"/>
          <a:srcRect t="11579" b="-1"/>
          <a:stretch/>
        </p:blipFill>
        <p:spPr>
          <a:xfrm>
            <a:off x="200472" y="1268760"/>
            <a:ext cx="7056784" cy="4942580"/>
          </a:xfrm>
          <a:prstGeom prst="rect">
            <a:avLst/>
          </a:prstGeom>
        </p:spPr>
      </p:pic>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spTree>
    <p:extLst>
      <p:ext uri="{BB962C8B-B14F-4D97-AF65-F5344CB8AC3E}">
        <p14:creationId xmlns:p14="http://schemas.microsoft.com/office/powerpoint/2010/main" val="336157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9552CD2A-D25D-4366-89B5-409836FC0D54}"/>
              </a:ext>
            </a:extLst>
          </p:cNvPr>
          <p:cNvPicPr>
            <a:picLocks noChangeAspect="1"/>
          </p:cNvPicPr>
          <p:nvPr/>
        </p:nvPicPr>
        <p:blipFill rotWithShape="1">
          <a:blip r:embed="rId2"/>
          <a:srcRect l="15751" t="11735" r="16415"/>
          <a:stretch/>
        </p:blipFill>
        <p:spPr>
          <a:xfrm>
            <a:off x="344488" y="1268760"/>
            <a:ext cx="6719582" cy="494258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2" name="圖片 1">
            <a:extLst>
              <a:ext uri="{FF2B5EF4-FFF2-40B4-BE49-F238E27FC236}">
                <a16:creationId xmlns:a16="http://schemas.microsoft.com/office/drawing/2014/main" id="{A89CBE91-6AB2-4B90-939D-E83E874DE1DE}"/>
              </a:ext>
            </a:extLst>
          </p:cNvPr>
          <p:cNvPicPr>
            <a:picLocks noChangeAspect="1"/>
          </p:cNvPicPr>
          <p:nvPr/>
        </p:nvPicPr>
        <p:blipFill rotWithShape="1">
          <a:blip r:embed="rId2"/>
          <a:srcRect l="15836" t="11578" r="16500"/>
          <a:stretch/>
        </p:blipFill>
        <p:spPr>
          <a:xfrm>
            <a:off x="1028564" y="1340768"/>
            <a:ext cx="7848872" cy="5047536"/>
          </a:xfrm>
          <a:prstGeom prst="rect">
            <a:avLst/>
          </a:prstGeom>
        </p:spPr>
      </p:pic>
    </p:spTree>
    <p:extLst>
      <p:ext uri="{BB962C8B-B14F-4D97-AF65-F5344CB8AC3E}">
        <p14:creationId xmlns:p14="http://schemas.microsoft.com/office/powerpoint/2010/main" val="54096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使用者登入後可以留言</a:t>
            </a:r>
            <a:endParaRPr lang="en-US" altLang="zh-TW" sz="1600" dirty="0"/>
          </a:p>
          <a:p>
            <a:endParaRPr lang="en-US" altLang="zh-TW" sz="1600" dirty="0"/>
          </a:p>
          <a:p>
            <a:endParaRPr lang="en-US" altLang="zh-TW" sz="2000"/>
          </a:p>
          <a:p>
            <a:r>
              <a:rPr lang="zh-TW" altLang="en-US" sz="2000"/>
              <a:t>相關新聞</a:t>
            </a:r>
            <a:r>
              <a:rPr lang="zh-TW" altLang="en-US" sz="2000" dirty="0"/>
              <a:t>：</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2" name="圖片 1">
            <a:extLst>
              <a:ext uri="{FF2B5EF4-FFF2-40B4-BE49-F238E27FC236}">
                <a16:creationId xmlns:a16="http://schemas.microsoft.com/office/drawing/2014/main" id="{35E3BFD5-6A6D-4FBF-BAF3-2D7AC6EC594E}"/>
              </a:ext>
            </a:extLst>
          </p:cNvPr>
          <p:cNvPicPr>
            <a:picLocks noChangeAspect="1"/>
          </p:cNvPicPr>
          <p:nvPr/>
        </p:nvPicPr>
        <p:blipFill rotWithShape="1">
          <a:blip r:embed="rId2"/>
          <a:srcRect l="16090" t="11423" r="16754"/>
          <a:stretch/>
        </p:blipFill>
        <p:spPr>
          <a:xfrm>
            <a:off x="416496" y="1268760"/>
            <a:ext cx="6652470" cy="4752858"/>
          </a:xfrm>
          <a:prstGeom prst="rect">
            <a:avLst/>
          </a:prstGeom>
        </p:spPr>
      </p:pic>
    </p:spTree>
    <p:extLst>
      <p:ext uri="{BB962C8B-B14F-4D97-AF65-F5344CB8AC3E}">
        <p14:creationId xmlns:p14="http://schemas.microsoft.com/office/powerpoint/2010/main" val="78027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5097016" y="1011732"/>
            <a:ext cx="468052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輸入帳號，密碼即可登入</a:t>
            </a:r>
            <a:endParaRPr lang="en-US" altLang="zh-TW" sz="1800" dirty="0"/>
          </a:p>
          <a:p>
            <a:r>
              <a:rPr lang="zh-TW" altLang="en-US" sz="1800" dirty="0"/>
              <a:t>保持登入狀態，既使關掉也不會登出</a:t>
            </a:r>
            <a:endParaRPr lang="en-US" altLang="zh-TW" sz="1800" dirty="0"/>
          </a:p>
          <a:p>
            <a:r>
              <a:rPr lang="zh-TW" altLang="en-US" sz="1800" dirty="0"/>
              <a:t>忘記密碼，若忘記密碼點選輸入手機號碼</a:t>
            </a:r>
            <a:endParaRPr lang="en-US" altLang="zh-TW" sz="1800" dirty="0"/>
          </a:p>
          <a:p>
            <a:pPr marL="0" indent="0">
              <a:buNone/>
            </a:pPr>
            <a:r>
              <a:rPr lang="zh-TW" altLang="en-US" sz="1800" dirty="0"/>
              <a:t>即跑出密碼。</a:t>
            </a:r>
            <a:endParaRPr lang="en-US" altLang="zh-TW" sz="1800" dirty="0"/>
          </a:p>
          <a:p>
            <a:pPr marL="0" indent="0">
              <a:buNone/>
            </a:pPr>
            <a:r>
              <a:rPr lang="zh-TW" altLang="en-US" sz="1800" dirty="0"/>
              <a:t>以及下面三個微軟、谷歌、臉書的第三方登入。</a:t>
            </a:r>
            <a:endParaRPr lang="en-US" altLang="zh-TW" sz="1800" dirty="0"/>
          </a:p>
          <a:p>
            <a:pPr marL="0" indent="0">
              <a:buNone/>
            </a:pPr>
            <a:r>
              <a:rPr lang="zh-TW" altLang="en-US" sz="1800" dirty="0"/>
              <a:t>若要註冊點選我要註冊即可註冊。</a:t>
            </a:r>
            <a:endParaRPr lang="en-US" altLang="zh-TW" sz="1800" dirty="0"/>
          </a:p>
        </p:txBody>
      </p:sp>
      <p:pic>
        <p:nvPicPr>
          <p:cNvPr id="4" name="圖片 3">
            <a:extLst>
              <a:ext uri="{FF2B5EF4-FFF2-40B4-BE49-F238E27FC236}">
                <a16:creationId xmlns:a16="http://schemas.microsoft.com/office/drawing/2014/main" id="{07D4EB4D-C54C-4057-8826-6E8128869A04}"/>
              </a:ext>
            </a:extLst>
          </p:cNvPr>
          <p:cNvPicPr>
            <a:picLocks noChangeAspect="1"/>
          </p:cNvPicPr>
          <p:nvPr/>
        </p:nvPicPr>
        <p:blipFill>
          <a:blip r:embed="rId2"/>
          <a:stretch>
            <a:fillRect/>
          </a:stretch>
        </p:blipFill>
        <p:spPr>
          <a:xfrm>
            <a:off x="104553" y="838241"/>
            <a:ext cx="4848447" cy="3454856"/>
          </a:xfrm>
          <a:prstGeom prst="rect">
            <a:avLst/>
          </a:prstGeom>
        </p:spPr>
      </p:pic>
      <p:pic>
        <p:nvPicPr>
          <p:cNvPr id="10" name="圖片 9">
            <a:extLst>
              <a:ext uri="{FF2B5EF4-FFF2-40B4-BE49-F238E27FC236}">
                <a16:creationId xmlns:a16="http://schemas.microsoft.com/office/drawing/2014/main" id="{AD08DCF4-1075-43A4-A472-5E97AA47AE36}"/>
              </a:ext>
            </a:extLst>
          </p:cNvPr>
          <p:cNvPicPr>
            <a:picLocks noChangeAspect="1"/>
          </p:cNvPicPr>
          <p:nvPr/>
        </p:nvPicPr>
        <p:blipFill>
          <a:blip r:embed="rId3"/>
          <a:stretch>
            <a:fillRect/>
          </a:stretch>
        </p:blipFill>
        <p:spPr>
          <a:xfrm>
            <a:off x="90613" y="4328129"/>
            <a:ext cx="4862387" cy="2209180"/>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  </a:t>
            </a:r>
            <a:r>
              <a:rPr lang="en-US" altLang="zh-TW" dirty="0"/>
              <a:t>(Personal)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5354766"/>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使用者管理自己的個人頁面</a:t>
            </a:r>
            <a:endParaRPr lang="en-US" altLang="zh-TW" sz="1800" dirty="0"/>
          </a:p>
          <a:p>
            <a:r>
              <a:rPr lang="zh-TW" altLang="en-US" sz="1800" dirty="0"/>
              <a:t>個人日誌區塊</a:t>
            </a:r>
            <a:r>
              <a:rPr lang="en-US" altLang="zh-TW" sz="1800" dirty="0"/>
              <a:t>:</a:t>
            </a:r>
            <a:r>
              <a:rPr lang="zh-TW" altLang="en-US" sz="1800" dirty="0"/>
              <a:t>可看到自己最新發文的日誌</a:t>
            </a:r>
            <a:endParaRPr lang="en-US" altLang="zh-TW" sz="1800" dirty="0"/>
          </a:p>
          <a:p>
            <a:r>
              <a:rPr lang="zh-TW" altLang="en-US" sz="1800" dirty="0"/>
              <a:t>訂閱看板區塊</a:t>
            </a:r>
            <a:r>
              <a:rPr lang="en-US" altLang="zh-TW" sz="1800" dirty="0"/>
              <a:t>:</a:t>
            </a:r>
            <a:r>
              <a:rPr lang="zh-TW" altLang="en-US" sz="1800" dirty="0"/>
              <a:t>可看到自己訂閱的遊戲看板</a:t>
            </a:r>
            <a:endParaRPr lang="en-US" altLang="zh-TW" sz="1800" dirty="0"/>
          </a:p>
          <a:p>
            <a:r>
              <a:rPr lang="zh-TW" altLang="en-US" sz="1800" dirty="0"/>
              <a:t>最近收藏</a:t>
            </a:r>
            <a:r>
              <a:rPr lang="en-US" altLang="zh-TW" sz="1800" dirty="0"/>
              <a:t>:</a:t>
            </a:r>
            <a:r>
              <a:rPr lang="zh-TW" altLang="en-US" sz="1800" dirty="0"/>
              <a:t>可看到自己最新收藏的文章</a:t>
            </a:r>
            <a:endParaRPr lang="en-US" altLang="zh-TW" sz="1800" dirty="0"/>
          </a:p>
          <a:p>
            <a:r>
              <a:rPr lang="zh-TW" altLang="en-US" sz="1800" dirty="0"/>
              <a:t>以及右上區塊會顯示自己帳號、暱稱、以及自己有幾個好友</a:t>
            </a:r>
            <a:endParaRPr lang="en-US" altLang="zh-TW" sz="1800" dirty="0"/>
          </a:p>
          <a:p>
            <a:r>
              <a:rPr lang="zh-TW" altLang="en-US" sz="1800" dirty="0"/>
              <a:t>右中區塊則是與這位頁面的使用者互動</a:t>
            </a:r>
            <a:endParaRPr lang="en-US" altLang="zh-TW" sz="1800" dirty="0"/>
          </a:p>
          <a:p>
            <a:r>
              <a:rPr lang="zh-TW" altLang="en-US" sz="1800" dirty="0"/>
              <a:t>右下則是今天來看過自己個人頁面的區塊。</a:t>
            </a:r>
            <a:endParaRPr lang="en-US" altLang="zh-TW" sz="1800" dirty="0"/>
          </a:p>
        </p:txBody>
      </p:sp>
      <p:pic>
        <p:nvPicPr>
          <p:cNvPr id="8" name="圖片 7">
            <a:extLst>
              <a:ext uri="{FF2B5EF4-FFF2-40B4-BE49-F238E27FC236}">
                <a16:creationId xmlns:a16="http://schemas.microsoft.com/office/drawing/2014/main" id="{E58EBEB3-44E5-4999-846F-8E8E3EDC25EB}"/>
              </a:ext>
            </a:extLst>
          </p:cNvPr>
          <p:cNvPicPr>
            <a:picLocks noChangeAspect="1"/>
          </p:cNvPicPr>
          <p:nvPr/>
        </p:nvPicPr>
        <p:blipFill>
          <a:blip r:embed="rId2"/>
          <a:stretch>
            <a:fillRect/>
          </a:stretch>
        </p:blipFill>
        <p:spPr>
          <a:xfrm>
            <a:off x="0" y="862524"/>
            <a:ext cx="6969224" cy="5479690"/>
          </a:xfrm>
          <a:prstGeom prst="rect">
            <a:avLst/>
          </a:prstGeom>
        </p:spPr>
      </p:pic>
    </p:spTree>
    <p:extLst>
      <p:ext uri="{BB962C8B-B14F-4D97-AF65-F5344CB8AC3E}">
        <p14:creationId xmlns:p14="http://schemas.microsoft.com/office/powerpoint/2010/main" val="22753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帳號若想要修改個人資料以及修改密碼</a:t>
            </a:r>
            <a:endParaRPr lang="en-US" altLang="zh-TW" sz="1800" dirty="0"/>
          </a:p>
          <a:p>
            <a:pPr marL="0" indent="0">
              <a:buNone/>
            </a:pPr>
            <a:r>
              <a:rPr lang="zh-TW" altLang="en-US" sz="1800" dirty="0"/>
              <a:t>即可以前往設定頁面，權限則會管理我們的第三方綁定</a:t>
            </a:r>
            <a:endParaRPr lang="en-US" altLang="zh-TW" sz="1800" dirty="0"/>
          </a:p>
        </p:txBody>
      </p:sp>
      <p:pic>
        <p:nvPicPr>
          <p:cNvPr id="4" name="圖片 3">
            <a:extLst>
              <a:ext uri="{FF2B5EF4-FFF2-40B4-BE49-F238E27FC236}">
                <a16:creationId xmlns:a16="http://schemas.microsoft.com/office/drawing/2014/main" id="{954B1FFA-E8BE-49B4-94BC-AECD6DA61246}"/>
              </a:ext>
            </a:extLst>
          </p:cNvPr>
          <p:cNvPicPr>
            <a:picLocks noChangeAspect="1"/>
          </p:cNvPicPr>
          <p:nvPr/>
        </p:nvPicPr>
        <p:blipFill>
          <a:blip r:embed="rId2"/>
          <a:stretch>
            <a:fillRect/>
          </a:stretch>
        </p:blipFill>
        <p:spPr>
          <a:xfrm>
            <a:off x="34404" y="812840"/>
            <a:ext cx="6825208" cy="5671309"/>
          </a:xfrm>
          <a:prstGeom prst="rect">
            <a:avLst/>
          </a:prstGeom>
        </p:spPr>
      </p:pic>
    </p:spTree>
    <p:extLst>
      <p:ext uri="{BB962C8B-B14F-4D97-AF65-F5344CB8AC3E}">
        <p14:creationId xmlns:p14="http://schemas.microsoft.com/office/powerpoint/2010/main" val="355364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顯示所有專板使用者可透過分類／搜尋的方式尋找看板點進去即進入看板首頁</a:t>
            </a:r>
            <a:endParaRPr lang="en-US" altLang="zh-TW" sz="2000" dirty="0"/>
          </a:p>
          <a:p>
            <a:r>
              <a:rPr lang="zh-TW" altLang="en-US" sz="2000" dirty="0"/>
              <a:t>右側顯示使用者的近期紀錄以及最新看板</a:t>
            </a:r>
            <a:endParaRPr lang="en-US" altLang="zh-TW" sz="2000" dirty="0"/>
          </a:p>
          <a:p>
            <a:endParaRPr lang="zh-TW" altLang="en-US" sz="2000" dirty="0"/>
          </a:p>
          <a:p>
            <a:endParaRPr lang="zh-TW" altLang="en-US" sz="2000" dirty="0"/>
          </a:p>
        </p:txBody>
      </p:sp>
      <p:pic>
        <p:nvPicPr>
          <p:cNvPr id="4" name="圖片 3">
            <a:extLst>
              <a:ext uri="{FF2B5EF4-FFF2-40B4-BE49-F238E27FC236}">
                <a16:creationId xmlns:a16="http://schemas.microsoft.com/office/drawing/2014/main" id="{D06DC920-A9F6-44A3-9B41-82EB05D40378}"/>
              </a:ext>
            </a:extLst>
          </p:cNvPr>
          <p:cNvPicPr>
            <a:picLocks noChangeAspect="1"/>
          </p:cNvPicPr>
          <p:nvPr/>
        </p:nvPicPr>
        <p:blipFill>
          <a:blip r:embed="rId2"/>
          <a:stretch>
            <a:fillRect/>
          </a:stretch>
        </p:blipFill>
        <p:spPr>
          <a:xfrm>
            <a:off x="56456" y="1268760"/>
            <a:ext cx="7573864" cy="3745641"/>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r>
              <a:rPr lang="en-US" altLang="zh-TW" dirty="0"/>
              <a:t>+</a:t>
            </a:r>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lstStyle/>
          <a:p>
            <a:r>
              <a:rPr lang="zh-TW" altLang="en-US" sz="2000" dirty="0"/>
              <a:t>首頁顯示熱門文章以及布告欄</a:t>
            </a:r>
            <a:endParaRPr lang="en-US" altLang="zh-TW" sz="2000" dirty="0"/>
          </a:p>
          <a:p>
            <a:r>
              <a:rPr lang="zh-TW" altLang="en-US" sz="2000" dirty="0"/>
              <a:t>使用者可訂閱看板、在看板上發文，以及搜尋文章</a:t>
            </a:r>
            <a:endParaRPr lang="en-US" altLang="zh-TW" sz="2000" dirty="0"/>
          </a:p>
          <a:p>
            <a:r>
              <a:rPr lang="zh-TW" altLang="en-US" sz="2000" dirty="0"/>
              <a:t>上排按鈕可進入文章列表，切換式的分頁</a:t>
            </a:r>
            <a:endParaRPr lang="en-US" altLang="zh-TW" sz="2000" dirty="0"/>
          </a:p>
          <a:p>
            <a:r>
              <a:rPr lang="zh-TW" altLang="en-US" sz="2000" dirty="0"/>
              <a:t>文章列表右側顯示聊天室，供使用者使用</a:t>
            </a:r>
          </a:p>
          <a:p>
            <a:endParaRPr lang="zh-TW" altLang="en-US" dirty="0"/>
          </a:p>
        </p:txBody>
      </p:sp>
      <p:pic>
        <p:nvPicPr>
          <p:cNvPr id="8" name="圖片 7">
            <a:extLst>
              <a:ext uri="{FF2B5EF4-FFF2-40B4-BE49-F238E27FC236}">
                <a16:creationId xmlns:a16="http://schemas.microsoft.com/office/drawing/2014/main" id="{3FE5DAEE-5C7C-4D4D-86BE-CC0C14F3656C}"/>
              </a:ext>
            </a:extLst>
          </p:cNvPr>
          <p:cNvPicPr>
            <a:picLocks noChangeAspect="1"/>
          </p:cNvPicPr>
          <p:nvPr/>
        </p:nvPicPr>
        <p:blipFill>
          <a:blip r:embed="rId2"/>
          <a:stretch>
            <a:fillRect/>
          </a:stretch>
        </p:blipFill>
        <p:spPr>
          <a:xfrm>
            <a:off x="56456" y="819616"/>
            <a:ext cx="7595405" cy="4553600"/>
          </a:xfrm>
          <a:prstGeom prst="rect">
            <a:avLst/>
          </a:prstGeom>
        </p:spPr>
      </p:pic>
      <p:pic>
        <p:nvPicPr>
          <p:cNvPr id="5" name="圖片 4">
            <a:extLst>
              <a:ext uri="{FF2B5EF4-FFF2-40B4-BE49-F238E27FC236}">
                <a16:creationId xmlns:a16="http://schemas.microsoft.com/office/drawing/2014/main" id="{23D10C7A-5E3C-4D3E-AAD9-1AF3E14DFF97}"/>
              </a:ext>
            </a:extLst>
          </p:cNvPr>
          <p:cNvPicPr>
            <a:picLocks noChangeAspect="1"/>
          </p:cNvPicPr>
          <p:nvPr/>
        </p:nvPicPr>
        <p:blipFill>
          <a:blip r:embed="rId3"/>
          <a:stretch>
            <a:fillRect/>
          </a:stretch>
        </p:blipFill>
        <p:spPr>
          <a:xfrm>
            <a:off x="110006" y="5230204"/>
            <a:ext cx="7723314" cy="1295140"/>
          </a:xfrm>
          <a:prstGeom prst="rect">
            <a:avLst/>
          </a:prstGeom>
        </p:spPr>
      </p:pic>
      <p:pic>
        <p:nvPicPr>
          <p:cNvPr id="7" name="圖片 6">
            <a:extLst>
              <a:ext uri="{FF2B5EF4-FFF2-40B4-BE49-F238E27FC236}">
                <a16:creationId xmlns:a16="http://schemas.microsoft.com/office/drawing/2014/main" id="{805A5D88-01A1-490A-B284-534939693ACD}"/>
              </a:ext>
            </a:extLst>
          </p:cNvPr>
          <p:cNvPicPr>
            <a:picLocks noChangeAspect="1"/>
          </p:cNvPicPr>
          <p:nvPr/>
        </p:nvPicPr>
        <p:blipFill>
          <a:blip r:embed="rId4"/>
          <a:stretch>
            <a:fillRect/>
          </a:stretch>
        </p:blipFill>
        <p:spPr>
          <a:xfrm>
            <a:off x="5911550" y="5949782"/>
            <a:ext cx="2065786" cy="706514"/>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236258" y="816037"/>
            <a:ext cx="2066467" cy="684076"/>
          </a:xfrm>
        </p:spPr>
        <p:txBody>
          <a:bodyPr/>
          <a:lstStyle/>
          <a:p>
            <a:r>
              <a:rPr lang="zh-TW" altLang="en-US" dirty="0"/>
              <a:t>字體規格</a:t>
            </a:r>
          </a:p>
        </p:txBody>
      </p:sp>
      <p:pic>
        <p:nvPicPr>
          <p:cNvPr id="2" name="圖片 1">
            <a:extLst>
              <a:ext uri="{FF2B5EF4-FFF2-40B4-BE49-F238E27FC236}">
                <a16:creationId xmlns:a16="http://schemas.microsoft.com/office/drawing/2014/main" id="{1873B1B1-FC89-4729-A88D-17E66DE58472}"/>
              </a:ext>
            </a:extLst>
          </p:cNvPr>
          <p:cNvPicPr>
            <a:picLocks noChangeAspect="1"/>
          </p:cNvPicPr>
          <p:nvPr/>
        </p:nvPicPr>
        <p:blipFill>
          <a:blip r:embed="rId2"/>
          <a:stretch>
            <a:fillRect/>
          </a:stretch>
        </p:blipFill>
        <p:spPr>
          <a:xfrm>
            <a:off x="150229" y="2108938"/>
            <a:ext cx="9605539" cy="4165981"/>
          </a:xfrm>
          <a:prstGeom prst="rect">
            <a:avLst/>
          </a:prstGeom>
        </p:spPr>
      </p:pic>
      <p:sp>
        <p:nvSpPr>
          <p:cNvPr id="4" name="矩形: 圓角 3">
            <a:extLst>
              <a:ext uri="{FF2B5EF4-FFF2-40B4-BE49-F238E27FC236}">
                <a16:creationId xmlns:a16="http://schemas.microsoft.com/office/drawing/2014/main" id="{A7479677-B346-46BC-979E-9A4CCD38B502}"/>
              </a:ext>
            </a:extLst>
          </p:cNvPr>
          <p:cNvSpPr/>
          <p:nvPr/>
        </p:nvSpPr>
        <p:spPr>
          <a:xfrm>
            <a:off x="150229" y="2108938"/>
            <a:ext cx="3096344" cy="36004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內容版面配置區 5">
            <a:extLst>
              <a:ext uri="{FF2B5EF4-FFF2-40B4-BE49-F238E27FC236}">
                <a16:creationId xmlns:a16="http://schemas.microsoft.com/office/drawing/2014/main" id="{5AA3C8F3-D314-4EA6-9A0F-05D8ED5B9855}"/>
              </a:ext>
            </a:extLst>
          </p:cNvPr>
          <p:cNvSpPr txBox="1">
            <a:spLocks/>
          </p:cNvSpPr>
          <p:nvPr/>
        </p:nvSpPr>
        <p:spPr bwMode="ltGray">
          <a:xfrm>
            <a:off x="236259" y="141257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字體樣式</a:t>
            </a:r>
          </a:p>
        </p:txBody>
      </p:sp>
      <p:sp>
        <p:nvSpPr>
          <p:cNvPr id="8" name="內容版面配置區 5">
            <a:extLst>
              <a:ext uri="{FF2B5EF4-FFF2-40B4-BE49-F238E27FC236}">
                <a16:creationId xmlns:a16="http://schemas.microsoft.com/office/drawing/2014/main" id="{AFB751F2-39F7-4046-87F6-A1B92E1CCDFB}"/>
              </a:ext>
            </a:extLst>
          </p:cNvPr>
          <p:cNvSpPr txBox="1">
            <a:spLocks/>
          </p:cNvSpPr>
          <p:nvPr/>
        </p:nvSpPr>
        <p:spPr bwMode="ltGray">
          <a:xfrm>
            <a:off x="2324988" y="819898"/>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字體顏色</a:t>
            </a:r>
          </a:p>
        </p:txBody>
      </p:sp>
      <p:sp>
        <p:nvSpPr>
          <p:cNvPr id="9" name="矩形: 圓角 8">
            <a:extLst>
              <a:ext uri="{FF2B5EF4-FFF2-40B4-BE49-F238E27FC236}">
                <a16:creationId xmlns:a16="http://schemas.microsoft.com/office/drawing/2014/main" id="{48A1E2C0-095F-4274-8327-8BA87F411ECE}"/>
              </a:ext>
            </a:extLst>
          </p:cNvPr>
          <p:cNvSpPr/>
          <p:nvPr/>
        </p:nvSpPr>
        <p:spPr>
          <a:xfrm>
            <a:off x="3242993" y="2101192"/>
            <a:ext cx="142197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B7EB500C-00EB-41D3-BF51-B01643F7EF51}"/>
              </a:ext>
            </a:extLst>
          </p:cNvPr>
          <p:cNvSpPr/>
          <p:nvPr/>
        </p:nvSpPr>
        <p:spPr>
          <a:xfrm>
            <a:off x="4599669" y="2101192"/>
            <a:ext cx="64136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3B7638-D988-4257-AC75-4D133D7CA9F5}"/>
              </a:ext>
            </a:extLst>
          </p:cNvPr>
          <p:cNvSpPr/>
          <p:nvPr/>
        </p:nvSpPr>
        <p:spPr>
          <a:xfrm>
            <a:off x="5218962" y="2109581"/>
            <a:ext cx="833459"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FA3833E0-5E68-4BF1-98D6-74A7C0A2A232}"/>
              </a:ext>
            </a:extLst>
          </p:cNvPr>
          <p:cNvSpPr/>
          <p:nvPr/>
        </p:nvSpPr>
        <p:spPr>
          <a:xfrm>
            <a:off x="6018065" y="2101835"/>
            <a:ext cx="653650"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29FB118C-5D27-477F-968E-A86B2E516C5C}"/>
              </a:ext>
            </a:extLst>
          </p:cNvPr>
          <p:cNvSpPr/>
          <p:nvPr/>
        </p:nvSpPr>
        <p:spPr>
          <a:xfrm>
            <a:off x="6591445" y="2109580"/>
            <a:ext cx="857301"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E7D2844E-833E-40ED-B9C0-951FD89BDA0E}"/>
              </a:ext>
            </a:extLst>
          </p:cNvPr>
          <p:cNvSpPr/>
          <p:nvPr/>
        </p:nvSpPr>
        <p:spPr>
          <a:xfrm>
            <a:off x="7401273" y="2101149"/>
            <a:ext cx="857302" cy="37621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1C55641-FD94-41FF-BD49-FEDA1E807785}"/>
              </a:ext>
            </a:extLst>
          </p:cNvPr>
          <p:cNvSpPr/>
          <p:nvPr/>
        </p:nvSpPr>
        <p:spPr>
          <a:xfrm>
            <a:off x="8178304" y="2116683"/>
            <a:ext cx="1023168" cy="35229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BF0C7864-5814-434F-9AA6-41AD85107757}"/>
              </a:ext>
            </a:extLst>
          </p:cNvPr>
          <p:cNvSpPr txBox="1">
            <a:spLocks/>
          </p:cNvSpPr>
          <p:nvPr/>
        </p:nvSpPr>
        <p:spPr bwMode="ltGray">
          <a:xfrm>
            <a:off x="2324989" y="142276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區塊規劃</a:t>
            </a:r>
          </a:p>
        </p:txBody>
      </p:sp>
      <p:sp>
        <p:nvSpPr>
          <p:cNvPr id="18" name="內容版面配置區 5">
            <a:extLst>
              <a:ext uri="{FF2B5EF4-FFF2-40B4-BE49-F238E27FC236}">
                <a16:creationId xmlns:a16="http://schemas.microsoft.com/office/drawing/2014/main" id="{E4BAA1DB-E892-4EAD-BD19-31CF4419FB78}"/>
              </a:ext>
            </a:extLst>
          </p:cNvPr>
          <p:cNvSpPr txBox="1">
            <a:spLocks/>
          </p:cNvSpPr>
          <p:nvPr/>
        </p:nvSpPr>
        <p:spPr bwMode="ltGray">
          <a:xfrm>
            <a:off x="4299627" y="8115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序列規劃</a:t>
            </a:r>
          </a:p>
        </p:txBody>
      </p:sp>
      <p:sp>
        <p:nvSpPr>
          <p:cNvPr id="19" name="內容版面配置區 5">
            <a:extLst>
              <a:ext uri="{FF2B5EF4-FFF2-40B4-BE49-F238E27FC236}">
                <a16:creationId xmlns:a16="http://schemas.microsoft.com/office/drawing/2014/main" id="{9FB1E134-E2BE-4BFF-8E40-8905ECCC5674}"/>
              </a:ext>
            </a:extLst>
          </p:cNvPr>
          <p:cNvSpPr txBox="1">
            <a:spLocks/>
          </p:cNvSpPr>
          <p:nvPr/>
        </p:nvSpPr>
        <p:spPr bwMode="ltGray">
          <a:xfrm>
            <a:off x="4299627" y="1412152"/>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版面規劃</a:t>
            </a:r>
          </a:p>
        </p:txBody>
      </p:sp>
      <p:sp>
        <p:nvSpPr>
          <p:cNvPr id="20" name="內容版面配置區 5">
            <a:extLst>
              <a:ext uri="{FF2B5EF4-FFF2-40B4-BE49-F238E27FC236}">
                <a16:creationId xmlns:a16="http://schemas.microsoft.com/office/drawing/2014/main" id="{CAAA4D48-3490-4472-8A6F-FB4680D6D9CF}"/>
              </a:ext>
            </a:extLst>
          </p:cNvPr>
          <p:cNvSpPr txBox="1">
            <a:spLocks/>
          </p:cNvSpPr>
          <p:nvPr/>
        </p:nvSpPr>
        <p:spPr bwMode="ltGray">
          <a:xfrm>
            <a:off x="6366093" y="8110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插入連結</a:t>
            </a:r>
          </a:p>
        </p:txBody>
      </p:sp>
      <p:sp>
        <p:nvSpPr>
          <p:cNvPr id="21" name="內容版面配置區 5">
            <a:extLst>
              <a:ext uri="{FF2B5EF4-FFF2-40B4-BE49-F238E27FC236}">
                <a16:creationId xmlns:a16="http://schemas.microsoft.com/office/drawing/2014/main" id="{949F3FF2-CA89-4FD8-8AF3-237B5CD62BA8}"/>
              </a:ext>
            </a:extLst>
          </p:cNvPr>
          <p:cNvSpPr txBox="1">
            <a:spLocks/>
          </p:cNvSpPr>
          <p:nvPr/>
        </p:nvSpPr>
        <p:spPr bwMode="ltGray">
          <a:xfrm>
            <a:off x="6366093" y="1386404"/>
            <a:ext cx="3195419" cy="530428"/>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紀錄與清除</a:t>
            </a:r>
          </a:p>
        </p:txBody>
      </p:sp>
    </p:spTree>
    <p:extLst>
      <p:ext uri="{BB962C8B-B14F-4D97-AF65-F5344CB8AC3E}">
        <p14:creationId xmlns:p14="http://schemas.microsoft.com/office/powerpoint/2010/main" val="93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childTnLst>
                          </p:cTn>
                        </p:par>
                        <p:par>
                          <p:cTn id="72" fill="hold">
                            <p:stCondLst>
                              <p:cond delay="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par>
                          <p:cTn id="89" fill="hold">
                            <p:stCondLst>
                              <p:cond delay="0"/>
                            </p:stCondLst>
                            <p:childTnLst>
                              <p:par>
                                <p:cTn id="90" presetID="42"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childTnLst>
                          </p:cTn>
                        </p:par>
                        <p:par>
                          <p:cTn id="106" fill="hold">
                            <p:stCondLst>
                              <p:cond delay="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childTnLst>
                          </p:cTn>
                        </p:par>
                        <p:par>
                          <p:cTn id="123" fill="hold">
                            <p:stCondLst>
                              <p:cond delay="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1000"/>
                                        <p:tgtEl>
                                          <p:spTgt spid="16"/>
                                        </p:tgtEl>
                                      </p:cBhvr>
                                    </p:animEffect>
                                    <p:anim calcmode="lin" valueType="num">
                                      <p:cBhvr>
                                        <p:cTn id="132" dur="1000" fill="hold"/>
                                        <p:tgtEl>
                                          <p:spTgt spid="16"/>
                                        </p:tgtEl>
                                        <p:attrNameLst>
                                          <p:attrName>ppt_x</p:attrName>
                                        </p:attrNameLst>
                                      </p:cBhvr>
                                      <p:tavLst>
                                        <p:tav tm="0">
                                          <p:val>
                                            <p:strVal val="#ppt_x"/>
                                          </p:val>
                                        </p:tav>
                                        <p:tav tm="100000">
                                          <p:val>
                                            <p:strVal val="#ppt_x"/>
                                          </p:val>
                                        </p:tav>
                                      </p:tavLst>
                                    </p:anim>
                                    <p:anim calcmode="lin" valueType="num">
                                      <p:cBhvr>
                                        <p:cTn id="1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animBg="1"/>
      <p:bldP spid="4" grpId="1" animBg="1"/>
      <p:bldP spid="7" grpId="0"/>
      <p:bldP spid="7" grpId="1"/>
      <p:bldP spid="8" grpId="0"/>
      <p:bldP spid="8" grpId="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p:bldP spid="17" grpId="1"/>
      <p:bldP spid="18" grpId="0"/>
      <p:bldP spid="18" grpId="1"/>
      <p:bldP spid="19" grpId="0"/>
      <p:bldP spid="19" grpId="1"/>
      <p:bldP spid="20" grpId="0"/>
      <p:bldP spid="20" grpId="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B0D067C-A029-47F6-8B63-19446510724A}"/>
              </a:ext>
            </a:extLst>
          </p:cNvPr>
          <p:cNvPicPr>
            <a:picLocks noChangeAspect="1"/>
          </p:cNvPicPr>
          <p:nvPr/>
        </p:nvPicPr>
        <p:blipFill>
          <a:blip r:embed="rId2"/>
          <a:stretch>
            <a:fillRect/>
          </a:stretch>
        </p:blipFill>
        <p:spPr>
          <a:xfrm>
            <a:off x="225975" y="1296595"/>
            <a:ext cx="7080144" cy="5007907"/>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401272" y="12706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704528" y="227687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504728" y="2420888"/>
            <a:ext cx="4248472"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401272" y="193400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117775" y="3061215"/>
            <a:ext cx="4635425" cy="2312001"/>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385612" y="1689497"/>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內容版面配置區 5">
            <a:extLst>
              <a:ext uri="{FF2B5EF4-FFF2-40B4-BE49-F238E27FC236}">
                <a16:creationId xmlns:a16="http://schemas.microsoft.com/office/drawing/2014/main" id="{122E95E6-27B0-4816-965E-D336C3BA560D}"/>
              </a:ext>
            </a:extLst>
          </p:cNvPr>
          <p:cNvSpPr txBox="1">
            <a:spLocks/>
          </p:cNvSpPr>
          <p:nvPr/>
        </p:nvSpPr>
        <p:spPr bwMode="ltGray">
          <a:xfrm>
            <a:off x="7401272" y="257354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21" name="矩形: 圓角 20">
            <a:extLst>
              <a:ext uri="{FF2B5EF4-FFF2-40B4-BE49-F238E27FC236}">
                <a16:creationId xmlns:a16="http://schemas.microsoft.com/office/drawing/2014/main" id="{8A13AC72-B901-4B36-A143-4B76E46E15D3}"/>
              </a:ext>
            </a:extLst>
          </p:cNvPr>
          <p:cNvSpPr/>
          <p:nvPr/>
        </p:nvSpPr>
        <p:spPr>
          <a:xfrm>
            <a:off x="2117775" y="5733256"/>
            <a:ext cx="4491409" cy="57124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pic>
        <p:nvPicPr>
          <p:cNvPr id="2" name="圖片 1">
            <a:extLst>
              <a:ext uri="{FF2B5EF4-FFF2-40B4-BE49-F238E27FC236}">
                <a16:creationId xmlns:a16="http://schemas.microsoft.com/office/drawing/2014/main" id="{26396412-87B9-4EFA-ADB7-424344212E0D}"/>
              </a:ext>
            </a:extLst>
          </p:cNvPr>
          <p:cNvPicPr>
            <a:picLocks noChangeAspect="1"/>
          </p:cNvPicPr>
          <p:nvPr/>
        </p:nvPicPr>
        <p:blipFill>
          <a:blip r:embed="rId2"/>
          <a:stretch>
            <a:fillRect/>
          </a:stretch>
        </p:blipFill>
        <p:spPr>
          <a:xfrm>
            <a:off x="632520" y="1340768"/>
            <a:ext cx="6229441" cy="4902367"/>
          </a:xfrm>
          <a:prstGeom prst="rect">
            <a:avLst/>
          </a:prstGeom>
        </p:spPr>
      </p:pic>
    </p:spTree>
    <p:extLst>
      <p:ext uri="{BB962C8B-B14F-4D97-AF65-F5344CB8AC3E}">
        <p14:creationId xmlns:p14="http://schemas.microsoft.com/office/powerpoint/2010/main" val="20124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5" name="圖片 4">
            <a:extLst>
              <a:ext uri="{FF2B5EF4-FFF2-40B4-BE49-F238E27FC236}">
                <a16:creationId xmlns:a16="http://schemas.microsoft.com/office/drawing/2014/main" id="{AFEFF7CA-5C14-4073-A401-B84ECAD4B35C}"/>
              </a:ext>
            </a:extLst>
          </p:cNvPr>
          <p:cNvPicPr>
            <a:picLocks noChangeAspect="1"/>
          </p:cNvPicPr>
          <p:nvPr/>
        </p:nvPicPr>
        <p:blipFill>
          <a:blip r:embed="rId2"/>
          <a:stretch>
            <a:fillRect/>
          </a:stretch>
        </p:blipFill>
        <p:spPr>
          <a:xfrm>
            <a:off x="56456" y="1011731"/>
            <a:ext cx="7113240" cy="477141"/>
          </a:xfrm>
          <a:prstGeom prst="rect">
            <a:avLst/>
          </a:prstGeom>
        </p:spPr>
      </p:pic>
      <p:pic>
        <p:nvPicPr>
          <p:cNvPr id="7" name="圖片 6">
            <a:extLst>
              <a:ext uri="{FF2B5EF4-FFF2-40B4-BE49-F238E27FC236}">
                <a16:creationId xmlns:a16="http://schemas.microsoft.com/office/drawing/2014/main" id="{C469ECF1-4179-4777-9202-483F9FF86FB3}"/>
              </a:ext>
            </a:extLst>
          </p:cNvPr>
          <p:cNvPicPr>
            <a:picLocks noChangeAspect="1"/>
          </p:cNvPicPr>
          <p:nvPr/>
        </p:nvPicPr>
        <p:blipFill>
          <a:blip r:embed="rId3"/>
          <a:stretch>
            <a:fillRect/>
          </a:stretch>
        </p:blipFill>
        <p:spPr>
          <a:xfrm>
            <a:off x="56456" y="1645662"/>
            <a:ext cx="7113240" cy="1135266"/>
          </a:xfrm>
          <a:prstGeom prst="rect">
            <a:avLst/>
          </a:prstGeom>
        </p:spPr>
      </p:pic>
      <p:pic>
        <p:nvPicPr>
          <p:cNvPr id="9" name="圖片 8">
            <a:extLst>
              <a:ext uri="{FF2B5EF4-FFF2-40B4-BE49-F238E27FC236}">
                <a16:creationId xmlns:a16="http://schemas.microsoft.com/office/drawing/2014/main" id="{C6207812-60A1-4FF6-B485-08EF7DC59D7B}"/>
              </a:ext>
            </a:extLst>
          </p:cNvPr>
          <p:cNvPicPr>
            <a:picLocks noChangeAspect="1"/>
          </p:cNvPicPr>
          <p:nvPr/>
        </p:nvPicPr>
        <p:blipFill>
          <a:blip r:embed="rId4"/>
          <a:stretch>
            <a:fillRect/>
          </a:stretch>
        </p:blipFill>
        <p:spPr>
          <a:xfrm>
            <a:off x="56456" y="2780928"/>
            <a:ext cx="7113240" cy="2942955"/>
          </a:xfrm>
          <a:prstGeom prst="rect">
            <a:avLst/>
          </a:prstGeom>
        </p:spPr>
      </p:pic>
    </p:spTree>
    <p:extLst>
      <p:ext uri="{BB962C8B-B14F-4D97-AF65-F5344CB8AC3E}">
        <p14:creationId xmlns:p14="http://schemas.microsoft.com/office/powerpoint/2010/main" val="156800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pic>
        <p:nvPicPr>
          <p:cNvPr id="2" name="圖片 1">
            <a:extLst>
              <a:ext uri="{FF2B5EF4-FFF2-40B4-BE49-F238E27FC236}">
                <a16:creationId xmlns:a16="http://schemas.microsoft.com/office/drawing/2014/main" id="{402C2123-2D14-4233-A430-9BD2DEC437FF}"/>
              </a:ext>
            </a:extLst>
          </p:cNvPr>
          <p:cNvPicPr>
            <a:picLocks noChangeAspect="1"/>
          </p:cNvPicPr>
          <p:nvPr/>
        </p:nvPicPr>
        <p:blipFill>
          <a:blip r:embed="rId2"/>
          <a:stretch>
            <a:fillRect/>
          </a:stretch>
        </p:blipFill>
        <p:spPr>
          <a:xfrm>
            <a:off x="235142" y="1011732"/>
            <a:ext cx="5293922" cy="4238085"/>
          </a:xfrm>
          <a:prstGeom prst="rect">
            <a:avLst/>
          </a:prstGeom>
        </p:spPr>
      </p:pic>
      <p:pic>
        <p:nvPicPr>
          <p:cNvPr id="9" name="圖片 8">
            <a:extLst>
              <a:ext uri="{FF2B5EF4-FFF2-40B4-BE49-F238E27FC236}">
                <a16:creationId xmlns:a16="http://schemas.microsoft.com/office/drawing/2014/main" id="{D4D605F6-B5B6-49E6-9917-B0BC7B1B304B}"/>
              </a:ext>
            </a:extLst>
          </p:cNvPr>
          <p:cNvPicPr>
            <a:picLocks noChangeAspect="1"/>
          </p:cNvPicPr>
          <p:nvPr/>
        </p:nvPicPr>
        <p:blipFill>
          <a:blip r:embed="rId3"/>
          <a:stretch>
            <a:fillRect/>
          </a:stretch>
        </p:blipFill>
        <p:spPr>
          <a:xfrm>
            <a:off x="5529064" y="1011732"/>
            <a:ext cx="1946984" cy="4238085"/>
          </a:xfrm>
          <a:prstGeom prst="rect">
            <a:avLst/>
          </a:prstGeom>
        </p:spPr>
      </p:pic>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spTree>
    <p:extLst>
      <p:ext uri="{BB962C8B-B14F-4D97-AF65-F5344CB8AC3E}">
        <p14:creationId xmlns:p14="http://schemas.microsoft.com/office/powerpoint/2010/main" val="4217363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pic>
        <p:nvPicPr>
          <p:cNvPr id="4" name="圖片 3">
            <a:extLst>
              <a:ext uri="{FF2B5EF4-FFF2-40B4-BE49-F238E27FC236}">
                <a16:creationId xmlns:a16="http://schemas.microsoft.com/office/drawing/2014/main" id="{F27A209B-10F2-4C67-85D4-1299B333F5E1}"/>
              </a:ext>
            </a:extLst>
          </p:cNvPr>
          <p:cNvPicPr>
            <a:picLocks noChangeAspect="1"/>
          </p:cNvPicPr>
          <p:nvPr/>
        </p:nvPicPr>
        <p:blipFill>
          <a:blip r:embed="rId2"/>
          <a:stretch>
            <a:fillRect/>
          </a:stretch>
        </p:blipFill>
        <p:spPr>
          <a:xfrm>
            <a:off x="272478" y="768363"/>
            <a:ext cx="6984778" cy="455646"/>
          </a:xfrm>
          <a:prstGeom prst="rect">
            <a:avLst/>
          </a:prstGeom>
        </p:spPr>
      </p:pic>
      <p:pic>
        <p:nvPicPr>
          <p:cNvPr id="5" name="圖片 4">
            <a:extLst>
              <a:ext uri="{FF2B5EF4-FFF2-40B4-BE49-F238E27FC236}">
                <a16:creationId xmlns:a16="http://schemas.microsoft.com/office/drawing/2014/main" id="{45F50D6C-0EEB-4D83-B144-0355C6ACAA7C}"/>
              </a:ext>
            </a:extLst>
          </p:cNvPr>
          <p:cNvPicPr>
            <a:picLocks noChangeAspect="1"/>
          </p:cNvPicPr>
          <p:nvPr/>
        </p:nvPicPr>
        <p:blipFill>
          <a:blip r:embed="rId3"/>
          <a:stretch>
            <a:fillRect/>
          </a:stretch>
        </p:blipFill>
        <p:spPr>
          <a:xfrm>
            <a:off x="272478" y="1268760"/>
            <a:ext cx="2448273" cy="4572760"/>
          </a:xfrm>
          <a:prstGeom prst="rect">
            <a:avLst/>
          </a:prstGeom>
        </p:spPr>
      </p:pic>
      <p:pic>
        <p:nvPicPr>
          <p:cNvPr id="7" name="圖片 6">
            <a:extLst>
              <a:ext uri="{FF2B5EF4-FFF2-40B4-BE49-F238E27FC236}">
                <a16:creationId xmlns:a16="http://schemas.microsoft.com/office/drawing/2014/main" id="{635C5FA0-0ACF-4356-B499-43D4BEB49DD9}"/>
              </a:ext>
            </a:extLst>
          </p:cNvPr>
          <p:cNvPicPr>
            <a:picLocks noChangeAspect="1"/>
          </p:cNvPicPr>
          <p:nvPr/>
        </p:nvPicPr>
        <p:blipFill>
          <a:blip r:embed="rId4"/>
          <a:stretch>
            <a:fillRect/>
          </a:stretch>
        </p:blipFill>
        <p:spPr>
          <a:xfrm>
            <a:off x="2746638" y="1248542"/>
            <a:ext cx="4535727" cy="2752680"/>
          </a:xfrm>
          <a:prstGeom prst="rect">
            <a:avLst/>
          </a:prstGeom>
        </p:spPr>
      </p:pic>
      <p:pic>
        <p:nvPicPr>
          <p:cNvPr id="8" name="圖片 7">
            <a:extLst>
              <a:ext uri="{FF2B5EF4-FFF2-40B4-BE49-F238E27FC236}">
                <a16:creationId xmlns:a16="http://schemas.microsoft.com/office/drawing/2014/main" id="{C15FF21B-6277-4B91-8E5D-947C0BF0C453}"/>
              </a:ext>
            </a:extLst>
          </p:cNvPr>
          <p:cNvPicPr>
            <a:picLocks noChangeAspect="1"/>
          </p:cNvPicPr>
          <p:nvPr/>
        </p:nvPicPr>
        <p:blipFill>
          <a:blip r:embed="rId5"/>
          <a:stretch>
            <a:fillRect/>
          </a:stretch>
        </p:blipFill>
        <p:spPr>
          <a:xfrm>
            <a:off x="2731294" y="3933056"/>
            <a:ext cx="4535727" cy="2583369"/>
          </a:xfrm>
          <a:prstGeom prst="rect">
            <a:avLst/>
          </a:prstGeom>
        </p:spPr>
      </p:pic>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spTree>
    <p:extLst>
      <p:ext uri="{BB962C8B-B14F-4D97-AF65-F5344CB8AC3E}">
        <p14:creationId xmlns:p14="http://schemas.microsoft.com/office/powerpoint/2010/main" val="313058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pic>
        <p:nvPicPr>
          <p:cNvPr id="2" name="圖片 1">
            <a:extLst>
              <a:ext uri="{FF2B5EF4-FFF2-40B4-BE49-F238E27FC236}">
                <a16:creationId xmlns:a16="http://schemas.microsoft.com/office/drawing/2014/main" id="{68F27229-5C63-450F-8051-7B05A6CB2FFC}"/>
              </a:ext>
            </a:extLst>
          </p:cNvPr>
          <p:cNvPicPr>
            <a:picLocks noChangeAspect="1"/>
          </p:cNvPicPr>
          <p:nvPr/>
        </p:nvPicPr>
        <p:blipFill>
          <a:blip r:embed="rId2"/>
          <a:stretch>
            <a:fillRect/>
          </a:stretch>
        </p:blipFill>
        <p:spPr>
          <a:xfrm>
            <a:off x="200472" y="963871"/>
            <a:ext cx="7113240" cy="2699835"/>
          </a:xfrm>
          <a:prstGeom prst="rect">
            <a:avLst/>
          </a:prstGeom>
        </p:spPr>
      </p:pic>
      <p:pic>
        <p:nvPicPr>
          <p:cNvPr id="9" name="圖片 8">
            <a:extLst>
              <a:ext uri="{FF2B5EF4-FFF2-40B4-BE49-F238E27FC236}">
                <a16:creationId xmlns:a16="http://schemas.microsoft.com/office/drawing/2014/main" id="{90C34B42-8589-434C-96E8-D1717FE71DED}"/>
              </a:ext>
            </a:extLst>
          </p:cNvPr>
          <p:cNvPicPr>
            <a:picLocks noChangeAspect="1"/>
          </p:cNvPicPr>
          <p:nvPr/>
        </p:nvPicPr>
        <p:blipFill>
          <a:blip r:embed="rId3"/>
          <a:stretch>
            <a:fillRect/>
          </a:stretch>
        </p:blipFill>
        <p:spPr>
          <a:xfrm>
            <a:off x="199101" y="3668595"/>
            <a:ext cx="7113240" cy="2663355"/>
          </a:xfrm>
          <a:prstGeom prst="rect">
            <a:avLst/>
          </a:prstGeom>
        </p:spPr>
      </p:pic>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相關商品區塊：可看到不同商品的推薦。</a:t>
            </a:r>
          </a:p>
          <a:p>
            <a:r>
              <a:rPr lang="zh-TW" altLang="en-US" sz="1800" dirty="0"/>
              <a:t>瀏覽紀錄區塊：可看到使用者過去瀏覽過的商品。</a:t>
            </a:r>
          </a:p>
        </p:txBody>
      </p:sp>
    </p:spTree>
    <p:extLst>
      <p:ext uri="{BB962C8B-B14F-4D97-AF65-F5344CB8AC3E}">
        <p14:creationId xmlns:p14="http://schemas.microsoft.com/office/powerpoint/2010/main" val="68346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pic>
        <p:nvPicPr>
          <p:cNvPr id="2" name="圖片 1">
            <a:extLst>
              <a:ext uri="{FF2B5EF4-FFF2-40B4-BE49-F238E27FC236}">
                <a16:creationId xmlns:a16="http://schemas.microsoft.com/office/drawing/2014/main" id="{4A8C53D4-10B5-4F9E-B3AC-472BF16D3669}"/>
              </a:ext>
            </a:extLst>
          </p:cNvPr>
          <p:cNvPicPr>
            <a:picLocks noChangeAspect="1"/>
          </p:cNvPicPr>
          <p:nvPr/>
        </p:nvPicPr>
        <p:blipFill>
          <a:blip r:embed="rId2"/>
          <a:stretch>
            <a:fillRect/>
          </a:stretch>
        </p:blipFill>
        <p:spPr>
          <a:xfrm>
            <a:off x="344488" y="1151366"/>
            <a:ext cx="6825208" cy="458174"/>
          </a:xfrm>
          <a:prstGeom prst="rect">
            <a:avLst/>
          </a:prstGeom>
        </p:spPr>
      </p:pic>
      <p:pic>
        <p:nvPicPr>
          <p:cNvPr id="4" name="圖片 3">
            <a:extLst>
              <a:ext uri="{FF2B5EF4-FFF2-40B4-BE49-F238E27FC236}">
                <a16:creationId xmlns:a16="http://schemas.microsoft.com/office/drawing/2014/main" id="{9FFA057E-2BA0-47E5-B40C-8137F2F6F331}"/>
              </a:ext>
            </a:extLst>
          </p:cNvPr>
          <p:cNvPicPr>
            <a:picLocks noChangeAspect="1"/>
          </p:cNvPicPr>
          <p:nvPr/>
        </p:nvPicPr>
        <p:blipFill>
          <a:blip r:embed="rId3"/>
          <a:stretch>
            <a:fillRect/>
          </a:stretch>
        </p:blipFill>
        <p:spPr>
          <a:xfrm>
            <a:off x="344489" y="1609540"/>
            <a:ext cx="6825207" cy="2121990"/>
          </a:xfrm>
          <a:prstGeom prst="rect">
            <a:avLst/>
          </a:prstGeom>
        </p:spPr>
      </p:pic>
      <p:pic>
        <p:nvPicPr>
          <p:cNvPr id="5" name="圖片 4">
            <a:extLst>
              <a:ext uri="{FF2B5EF4-FFF2-40B4-BE49-F238E27FC236}">
                <a16:creationId xmlns:a16="http://schemas.microsoft.com/office/drawing/2014/main" id="{B5050947-0122-42D4-8585-08DDFD5D12CB}"/>
              </a:ext>
            </a:extLst>
          </p:cNvPr>
          <p:cNvPicPr>
            <a:picLocks noChangeAspect="1"/>
          </p:cNvPicPr>
          <p:nvPr/>
        </p:nvPicPr>
        <p:blipFill>
          <a:blip r:embed="rId4"/>
          <a:stretch>
            <a:fillRect/>
          </a:stretch>
        </p:blipFill>
        <p:spPr>
          <a:xfrm>
            <a:off x="334011" y="3738507"/>
            <a:ext cx="6835685" cy="2369845"/>
          </a:xfrm>
          <a:prstGeom prst="rect">
            <a:avLst/>
          </a:prstGeom>
        </p:spPr>
      </p:pic>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32137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訂單明細區塊：可看到準備結帳的商品資訊。</a:t>
            </a:r>
          </a:p>
          <a:p>
            <a:r>
              <a:rPr lang="zh-TW" altLang="en-US" sz="1800" dirty="0"/>
              <a:t>收件人資訊區塊：請使用者填寫個人資訊以利商品後續寄件與通知。</a:t>
            </a:r>
          </a:p>
        </p:txBody>
      </p:sp>
    </p:spTree>
    <p:extLst>
      <p:ext uri="{BB962C8B-B14F-4D97-AF65-F5344CB8AC3E}">
        <p14:creationId xmlns:p14="http://schemas.microsoft.com/office/powerpoint/2010/main" val="386740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從商城導覽列進入我的訂單</a:t>
            </a:r>
            <a:endParaRPr lang="en-US" altLang="zh-TW" sz="2000" dirty="0"/>
          </a:p>
          <a:p>
            <a:r>
              <a:rPr lang="zh-TW" altLang="en-US" sz="2000" dirty="0"/>
              <a:t>訂單紀錄會顯示當前訂單的狀態，使用者亦可搜尋訂單</a:t>
            </a:r>
            <a:endParaRPr lang="en-US" altLang="zh-TW" sz="2000" dirty="0"/>
          </a:p>
          <a:p>
            <a:r>
              <a:rPr lang="zh-TW" altLang="en-US" sz="2000" dirty="0"/>
              <a:t>進度條會顯示訂單的進度，以及確認進度的時間</a:t>
            </a:r>
            <a:endParaRPr lang="en-US" altLang="zh-TW" sz="2000" dirty="0"/>
          </a:p>
          <a:p>
            <a:r>
              <a:rPr lang="zh-TW" altLang="en-US" sz="2000" dirty="0"/>
              <a:t>點擊查看明細會彈出視窗，可查看該訂單詳細的資訊</a:t>
            </a:r>
          </a:p>
        </p:txBody>
      </p:sp>
      <p:pic>
        <p:nvPicPr>
          <p:cNvPr id="2" name="圖片 1">
            <a:extLst>
              <a:ext uri="{FF2B5EF4-FFF2-40B4-BE49-F238E27FC236}">
                <a16:creationId xmlns:a16="http://schemas.microsoft.com/office/drawing/2014/main" id="{24B74E42-92A7-41BE-938B-370A168FB4BF}"/>
              </a:ext>
            </a:extLst>
          </p:cNvPr>
          <p:cNvPicPr>
            <a:picLocks noChangeAspect="1"/>
          </p:cNvPicPr>
          <p:nvPr/>
        </p:nvPicPr>
        <p:blipFill>
          <a:blip r:embed="rId2"/>
          <a:stretch>
            <a:fillRect/>
          </a:stretch>
        </p:blipFill>
        <p:spPr>
          <a:xfrm>
            <a:off x="56456" y="1174414"/>
            <a:ext cx="7597176" cy="3995117"/>
          </a:xfrm>
          <a:prstGeom prst="rect">
            <a:avLst/>
          </a:prstGeom>
        </p:spPr>
      </p:pic>
      <p:pic>
        <p:nvPicPr>
          <p:cNvPr id="5" name="圖片 4">
            <a:extLst>
              <a:ext uri="{FF2B5EF4-FFF2-40B4-BE49-F238E27FC236}">
                <a16:creationId xmlns:a16="http://schemas.microsoft.com/office/drawing/2014/main" id="{7B93973F-5B28-4959-9290-982D28025D13}"/>
              </a:ext>
            </a:extLst>
          </p:cNvPr>
          <p:cNvPicPr>
            <a:picLocks noChangeAspect="1"/>
          </p:cNvPicPr>
          <p:nvPr/>
        </p:nvPicPr>
        <p:blipFill>
          <a:blip r:embed="rId3"/>
          <a:stretch>
            <a:fillRect/>
          </a:stretch>
        </p:blipFill>
        <p:spPr>
          <a:xfrm>
            <a:off x="4709532" y="3655645"/>
            <a:ext cx="3051780" cy="2725683"/>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4040192" y="3823095"/>
            <a:ext cx="2025545"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459174" y="1772816"/>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8504" y="4597082"/>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35308" y="2421915"/>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3629" y="1651942"/>
            <a:ext cx="1024121" cy="8723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308" y="3314009"/>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0451" y="2965126"/>
            <a:ext cx="1261432" cy="60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194</TotalTime>
  <Words>1413</Words>
  <Application>Microsoft Office PowerPoint</Application>
  <PresentationFormat>A4 紙張 (210x297 公釐)</PresentationFormat>
  <Paragraphs>180</Paragraphs>
  <Slides>33</Slides>
  <Notes>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33</vt:i4>
      </vt:variant>
    </vt:vector>
  </HeadingPairs>
  <TitlesOfParts>
    <vt:vector size="39" baseType="lpstr">
      <vt:lpstr>微軟正黑體</vt:lpstr>
      <vt:lpstr>新細明體</vt:lpstr>
      <vt:lpstr>Arial</vt:lpstr>
      <vt:lpstr>Calibri</vt:lpstr>
      <vt:lpstr>Wingdings</vt:lpstr>
      <vt:lpstr>2020簡報範本_light</vt:lpstr>
      <vt:lpstr>共用頁面</vt:lpstr>
      <vt:lpstr>遊戲論壇 GameForum</vt:lpstr>
      <vt:lpstr>小組分工</vt:lpstr>
      <vt:lpstr>動機</vt:lpstr>
      <vt:lpstr>如何投入應用</vt:lpstr>
      <vt:lpstr>開發技術</vt:lpstr>
      <vt:lpstr>大綱</vt:lpstr>
      <vt:lpstr>網站架構</vt:lpstr>
      <vt:lpstr>資料關聯圖</vt:lpstr>
      <vt:lpstr>舊簡報</vt:lpstr>
      <vt:lpstr>遊戲論壇 GameForum</vt:lpstr>
      <vt:lpstr>小組成員與分工介紹</vt:lpstr>
      <vt:lpstr>大綱</vt:lpstr>
      <vt:lpstr>論壇首頁</vt:lpstr>
      <vt:lpstr>PowerPoint 簡報</vt:lpstr>
      <vt:lpstr>新聞列表 </vt:lpstr>
      <vt:lpstr>新聞內容</vt:lpstr>
      <vt:lpstr>新聞內容</vt:lpstr>
      <vt:lpstr>登入/註冊頁面  (Login)</vt:lpstr>
      <vt:lpstr>個人頁面  (Personal)</vt:lpstr>
      <vt:lpstr>設定頁面  (Setting)</vt:lpstr>
      <vt:lpstr>看板列表</vt:lpstr>
      <vt:lpstr>看板首頁+文章列表</vt:lpstr>
      <vt:lpstr>文章編輯器</vt:lpstr>
      <vt:lpstr>文章頁面</vt:lpstr>
      <vt:lpstr>文章頁面</vt:lpstr>
      <vt:lpstr>商城頁面  (Shopping Mall)</vt:lpstr>
      <vt:lpstr>商城頁面  (Shopping Mall)</vt:lpstr>
      <vt:lpstr>商品頁面 (Product)</vt:lpstr>
      <vt:lpstr>商品頁面 (Product)</vt:lpstr>
      <vt:lpstr>結帳頁面 (Checkout)</vt:lpstr>
      <vt:lpstr>訂單紀錄清單</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72</cp:revision>
  <dcterms:created xsi:type="dcterms:W3CDTF">2021-04-12T00:49:08Z</dcterms:created>
  <dcterms:modified xsi:type="dcterms:W3CDTF">2025-03-28T08:40:07Z</dcterms:modified>
  <cp:category/>
</cp:coreProperties>
</file>